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</p:sldMasterIdLst>
  <p:notesMasterIdLst>
    <p:notesMasterId r:id="rId23"/>
  </p:notesMasterIdLst>
  <p:sldIdLst>
    <p:sldId id="275" r:id="rId3"/>
    <p:sldId id="291" r:id="rId4"/>
    <p:sldId id="257" r:id="rId5"/>
    <p:sldId id="305" r:id="rId6"/>
    <p:sldId id="302" r:id="rId7"/>
    <p:sldId id="292" r:id="rId8"/>
    <p:sldId id="278" r:id="rId9"/>
    <p:sldId id="293" r:id="rId10"/>
    <p:sldId id="294" r:id="rId11"/>
    <p:sldId id="296" r:id="rId12"/>
    <p:sldId id="297" r:id="rId13"/>
    <p:sldId id="298" r:id="rId14"/>
    <p:sldId id="295" r:id="rId15"/>
    <p:sldId id="303" r:id="rId16"/>
    <p:sldId id="299" r:id="rId17"/>
    <p:sldId id="306" r:id="rId18"/>
    <p:sldId id="300" r:id="rId19"/>
    <p:sldId id="301" r:id="rId20"/>
    <p:sldId id="304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4256999125109362E-2"/>
                  <c:y val="-9.259259259259259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386012366876197E-2"/>
                  <c:y val="-3.2223216672083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71872406333935"/>
                      <c:h val="0.1737445498355388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2697016100128434E-2"/>
                  <c:y val="9.1431265922080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26394381692132"/>
                      <c:h val="0.225411917692954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Munka1!$B$24:$B$26</c:f>
              <c:strCache>
                <c:ptCount val="3"/>
                <c:pt idx="0">
                  <c:v>előadás</c:v>
                </c:pt>
                <c:pt idx="1">
                  <c:v>műhelyfoglalkozás</c:v>
                </c:pt>
                <c:pt idx="2">
                  <c:v>nevelőtestületi értekezlet</c:v>
                </c:pt>
              </c:strCache>
            </c:strRef>
          </c:cat>
          <c:val>
            <c:numRef>
              <c:f>Munka1!$C$24:$C$26</c:f>
              <c:numCache>
                <c:formatCode>General</c:formatCode>
                <c:ptCount val="3"/>
                <c:pt idx="0">
                  <c:v>80</c:v>
                </c:pt>
                <c:pt idx="1">
                  <c:v>119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RPI </a:t>
            </a:r>
            <a:r>
              <a:rPr lang="en-US" dirty="0" err="1" smtClean="0"/>
              <a:t>látogatottság</a:t>
            </a:r>
            <a:r>
              <a:rPr lang="hu-HU" dirty="0" smtClean="0"/>
              <a:t> (fő)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5.5555555555555558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7779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555555555556572E-3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33333333333333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Munka1!$C$6:$G$6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Munka1!$C$7:$G$7</c:f>
              <c:numCache>
                <c:formatCode>General</c:formatCode>
                <c:ptCount val="5"/>
                <c:pt idx="0">
                  <c:v>1542</c:v>
                </c:pt>
                <c:pt idx="1">
                  <c:v>1588</c:v>
                </c:pt>
                <c:pt idx="2">
                  <c:v>1896</c:v>
                </c:pt>
                <c:pt idx="3">
                  <c:v>1991</c:v>
                </c:pt>
                <c:pt idx="4">
                  <c:v>2862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907232"/>
        <c:axId val="270487200"/>
        <c:axId val="104603872"/>
      </c:line3DChart>
      <c:catAx>
        <c:axId val="2709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0487200"/>
        <c:crosses val="autoZero"/>
        <c:auto val="1"/>
        <c:lblAlgn val="ctr"/>
        <c:lblOffset val="100"/>
        <c:noMultiLvlLbl val="0"/>
      </c:catAx>
      <c:valAx>
        <c:axId val="270487200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0907232"/>
        <c:crosses val="autoZero"/>
        <c:crossBetween val="between"/>
      </c:valAx>
      <c:serAx>
        <c:axId val="104603872"/>
        <c:scaling>
          <c:orientation val="minMax"/>
        </c:scaling>
        <c:delete val="1"/>
        <c:axPos val="b"/>
        <c:majorTickMark val="out"/>
        <c:minorTickMark val="none"/>
        <c:tickLblPos val="nextTo"/>
        <c:crossAx val="2704872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322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zabadkézi sokszög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Kép 14" descr="RefPedLogo Negative_Color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5429250"/>
            <a:ext cx="17097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A68F-F707-4D6B-9FBF-40BA78318F79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8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10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69E6-D09E-49FE-88FE-A92D7BB31968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23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FA3D-7C4B-4538-BF11-703BD5046B11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9A03-9862-4A4F-8872-66C409C60028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6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zabadkézi sokszög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Kép 14" descr="RefPedLogo Negative_Color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5429250"/>
            <a:ext cx="17097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2969-0D0C-4335-ABA0-05C3F81281A0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2773-D6E5-48A4-AFBD-6EB74A6CBFF2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1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8AA-E5AC-443A-ADDF-3BABFB4B9B66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2019-4423-4CF9-81AA-1CFFC88FB4BB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4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2" descr="RefPedLogo Negative_Color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139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29C7-320C-47EB-B76D-7C6A99BFEAB7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9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10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6FC0-A327-46CE-8077-0558ACDB7F94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90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210E-2A60-4B25-A19B-17897904E59B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703B-6FC6-448D-94CD-43F25BB1C635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80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A7E2-13B2-40CA-9486-8D602F219C03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852B-C30D-4220-96D2-AA6C105CE48E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9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3894-9764-41C6-BD62-6FCE51F0927A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74DC-AF39-47C6-92AF-194D1F38B107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3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2" descr="RefPedLogo Negative_Color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5429250"/>
            <a:ext cx="17097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6EE9-70E7-46EF-9853-0BF8953C7B79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DB55-DADF-4088-9D34-47526C06C092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58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0B1F-E43E-4448-B08E-0CECD2198DF4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1D3D-6CDB-4781-94B0-2EA037992A93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04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13F9-B4B0-4DA9-8FA3-BBCCB5B2C408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7EDF-DDDA-4178-A7C8-CA962E5C81C8}" type="slidenum">
              <a:rPr lang="nl-NL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01D032F9-5B2A-4E4A-9D57-FA4EFAAFEC78}" type="datetimeFigureOut">
              <a:rPr lang="nl-NL">
                <a:solidFill>
                  <a:srgbClr val="5A6378">
                    <a:shade val="50000"/>
                  </a:srgbClr>
                </a:solidFill>
              </a:rPr>
              <a:pPr defTabSz="914400">
                <a:defRPr/>
              </a:pPr>
              <a:t>28-11-2015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6731FC95-67D4-4295-A3EA-3A7AF90A5BA0}" type="slidenum">
              <a:rPr lang="nl-NL">
                <a:solidFill>
                  <a:srgbClr val="5A6378">
                    <a:shade val="50000"/>
                  </a:srgbClr>
                </a:solidFill>
              </a:rPr>
              <a:pPr defTabSz="914400">
                <a:defRPr/>
              </a:pPr>
              <a:t>‹#›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pic>
        <p:nvPicPr>
          <p:cNvPr id="1033" name="Kép 10" descr="RefPedLogo Negative_Color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5786438"/>
            <a:ext cx="12350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57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85991" y="692696"/>
            <a:ext cx="5616624" cy="1440160"/>
          </a:xfrm>
        </p:spPr>
        <p:txBody>
          <a:bodyPr/>
          <a:lstStyle/>
          <a:p>
            <a:pPr algn="ctr"/>
            <a:r>
              <a:rPr lang="hu-HU" sz="3200" dirty="0" smtClean="0"/>
              <a:t> </a:t>
            </a:r>
            <a:r>
              <a:rPr lang="hu-HU" sz="3200" dirty="0"/>
              <a:t>Megújuló pedagógiai-szakmai szolgáltatás a református köznevelésben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3600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4509120"/>
            <a:ext cx="504056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hu-HU" sz="1800" i="1" dirty="0" smtClean="0"/>
              <a:t>TÁMOP-3.1.17-15-2015-0004</a:t>
            </a:r>
          </a:p>
          <a:p>
            <a:pPr algn="ctr"/>
            <a:r>
              <a:rPr lang="hu-HU" sz="1800" i="1" cap="none" dirty="0" smtClean="0"/>
              <a:t>A Magyarországi </a:t>
            </a:r>
            <a:r>
              <a:rPr lang="hu-HU" sz="1800" i="1" cap="none" dirty="0"/>
              <a:t>R</a:t>
            </a:r>
            <a:r>
              <a:rPr lang="hu-HU" sz="1800" i="1" cap="none" dirty="0" smtClean="0"/>
              <a:t>eformátus </a:t>
            </a:r>
            <a:r>
              <a:rPr lang="hu-HU" sz="1800" i="1" cap="none" dirty="0"/>
              <a:t>E</a:t>
            </a:r>
            <a:r>
              <a:rPr lang="hu-HU" sz="1800" i="1" cap="none" dirty="0" smtClean="0"/>
              <a:t>gyház köznevelési feladatainak támogatása</a:t>
            </a:r>
          </a:p>
          <a:p>
            <a:pPr algn="ctr"/>
            <a:endParaRPr lang="hu-HU" sz="1800" i="1" cap="none" dirty="0"/>
          </a:p>
          <a:p>
            <a:pPr algn="ctr"/>
            <a:r>
              <a:rPr lang="hu-HU" sz="1800" i="1" cap="none" dirty="0" smtClean="0"/>
              <a:t>ZÁRÓKONFERENCIA</a:t>
            </a:r>
          </a:p>
          <a:p>
            <a:pPr algn="ctr"/>
            <a:r>
              <a:rPr lang="hu-HU" sz="1800" i="1" cap="none" dirty="0" smtClean="0"/>
              <a:t>2015. november 27., Budapest</a:t>
            </a:r>
            <a:endParaRPr lang="hu-HU" sz="1800" i="1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5" y="1080343"/>
            <a:ext cx="2800350" cy="2105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1784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584" y="2636912"/>
            <a:ext cx="3707904" cy="24719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 smtClean="0"/>
              <a:t>KÉPZÉSEK, TOVÁBBKÉPZÉSEK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144016" y="1484784"/>
            <a:ext cx="57961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Megújuló latintanítás (30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órás)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tanári szemléletmód és gyakorlat megújítása (60 órás)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protestáns egyházi ének tanítása (120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órás)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pedagógia esszenciája (30 órás)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Élménypedagógia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(30 órás)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Bibliodramatikus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eszközök használata a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katechézisben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órás)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Portfólió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készítő Belső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Szakember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Kooperatív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tanítási módszerek (30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órás)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Tanórán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kívüli lelki alkalmak (30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órás)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Gyülekezeti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gyermekmunkás-segítő képzés (40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órás)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ELŐADÁS- ÉS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KÉPZÉSKATALÓGUS</a:t>
            </a:r>
          </a:p>
        </p:txBody>
      </p:sp>
    </p:spTree>
    <p:extLst>
      <p:ext uri="{BB962C8B-B14F-4D97-AF65-F5344CB8AC3E}">
        <p14:creationId xmlns:p14="http://schemas.microsoft.com/office/powerpoint/2010/main" val="259619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/>
              <a:t>RPI versenytámogatás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11576" y="2708920"/>
            <a:ext cx="6534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Versenynaptár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Versenyhírmondó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Haining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Emlékverseny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Ábrahám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Örzse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Emlékverseny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Versenytámogatás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pályázati úton 2015/16-tól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815"/>
            <a:ext cx="3999359" cy="23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 smtClean="0"/>
              <a:t>TANULÓTÁJÉKOZTATÁS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11576" y="2708920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Diákjogi tanácsadás</a:t>
            </a:r>
          </a:p>
          <a:p>
            <a:pPr marL="36512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Iskolai Közösségi Szolgálat támogatása</a:t>
            </a:r>
          </a:p>
          <a:p>
            <a:pPr marL="36512">
              <a:lnSpc>
                <a:spcPct val="150000"/>
              </a:lnSpc>
            </a:pPr>
            <a:r>
              <a:rPr lang="hu-H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DÖK-segítő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pedagógusok szakmai napja</a:t>
            </a:r>
          </a:p>
          <a:p>
            <a:pPr marL="36512">
              <a:lnSpc>
                <a:spcPct val="150000"/>
              </a:lnSpc>
            </a:pPr>
            <a:r>
              <a:rPr lang="hu-H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DÖK-vezetők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szakmai napja</a:t>
            </a:r>
          </a:p>
          <a:p>
            <a:pPr marL="36512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Diákképzések</a:t>
            </a:r>
          </a:p>
          <a:p>
            <a:pPr marL="36512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Továbbtanulási fórumok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76872"/>
            <a:ext cx="2855901" cy="32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 smtClean="0"/>
              <a:t>CÉLVIZSGÁLATOK („REFORMÁTUS TÖBBLET”)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3421445" y="4674506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Egyházi ének oktatása (országos)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Pajzs 2015 – intézményi értékelési projekt (Tiszántúl)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Katechézis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helyzete (országos)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9" y="3906755"/>
            <a:ext cx="2968440" cy="289210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1520" y="1728726"/>
            <a:ext cx="6581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Református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éthosz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Hitoktatás helyzete és eszközrendszere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Egyházi ének helyzete és eszközrendszere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Pedagógus-továbbképzések tudatos rendszere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Diáktámogató,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mentoráló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rendszerek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Pedagógiai-szakmai szolgáltatások igénybevétele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643" y="1373274"/>
            <a:ext cx="1944216" cy="2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6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 err="1" smtClean="0"/>
              <a:t>PARTneri</a:t>
            </a:r>
            <a:r>
              <a:rPr lang="hu-HU" sz="2800" dirty="0" smtClean="0"/>
              <a:t> hálózat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251520" y="1927715"/>
            <a:ext cx="44093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óvoda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általános iskola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gimnázium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szakközépiskola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szakiskola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alapfokú művészetoktatási intézmény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gyógypedagógiai intézmény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diákotthon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utazó gyógypedagógusi hálózat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pedagógiai-szakmai szolgáltató intézmény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907" y="2074932"/>
            <a:ext cx="4040465" cy="34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 smtClean="0"/>
              <a:t>SZOLGÁLTATÁSOK VOLUMENE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27" y="3633801"/>
            <a:ext cx="4510119" cy="3174196"/>
          </a:xfrm>
          <a:prstGeom prst="rect">
            <a:avLst/>
          </a:prstGeom>
        </p:spPr>
      </p:pic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4641591" y="1268760"/>
          <a:ext cx="4474720" cy="323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40" y="1204756"/>
            <a:ext cx="3455784" cy="230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149080"/>
            <a:ext cx="3600400" cy="240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121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156145" cy="926976"/>
          </a:xfrm>
        </p:spPr>
        <p:txBody>
          <a:bodyPr/>
          <a:lstStyle/>
          <a:p>
            <a:pPr algn="ctr"/>
            <a:r>
              <a:rPr lang="hu-HU" sz="2800" dirty="0" smtClean="0"/>
              <a:t>Országjáró konferencia</a:t>
            </a:r>
            <a:br>
              <a:rPr lang="hu-HU" sz="2800" dirty="0" smtClean="0"/>
            </a:br>
            <a:r>
              <a:rPr lang="hu-HU" sz="2800" dirty="0" smtClean="0"/>
              <a:t>2015. augusztus</a:t>
            </a:r>
            <a:endParaRPr lang="hu-HU" sz="2800" dirty="0"/>
          </a:p>
        </p:txBody>
      </p:sp>
      <p:pic>
        <p:nvPicPr>
          <p:cNvPr id="1026" name="Diagram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2360"/>
          <a:stretch/>
        </p:blipFill>
        <p:spPr bwMode="auto">
          <a:xfrm>
            <a:off x="35495" y="1303709"/>
            <a:ext cx="4752529" cy="41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iagra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63" y="3360500"/>
            <a:ext cx="4788024" cy="34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689" y="157200"/>
            <a:ext cx="2220478" cy="29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0495"/>
            <a:ext cx="9144000" cy="542675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 smtClean="0"/>
              <a:t>A SZOLGÁLTATÁSOK ELTERJEDETTSÉGE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556792"/>
            <a:ext cx="363589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Január-szeptember </a:t>
            </a:r>
            <a:endParaRPr lang="hu-HU" b="1" cap="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rendezvény – 32 helyszín </a:t>
            </a: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0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r>
              <a:rPr lang="hu-HU" sz="2800" dirty="0" smtClean="0"/>
              <a:t>A SZOLGÁLTATÁSOK MINŐSÉGE (2015.június)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40768"/>
            <a:ext cx="4389500" cy="293243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10880" y="1652821"/>
            <a:ext cx="5037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/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Pedagógiai 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tájékoztatás – 79%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Tanügyigazgatás – 78% 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Hit- és erkölcstan tanácsadás – 78%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Pedagógiai értékelés – 76%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Pedagógusképzés és –továbbképzés – 68% 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Szaktanácsadás  67%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Versenyszervezés – 65%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Tanulótájékoztatás – 50%</a:t>
            </a:r>
          </a:p>
        </p:txBody>
      </p:sp>
      <p:sp>
        <p:nvSpPr>
          <p:cNvPr id="9" name="Téglalap 8"/>
          <p:cNvSpPr/>
          <p:nvPr/>
        </p:nvSpPr>
        <p:spPr>
          <a:xfrm>
            <a:off x="4480750" y="50131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Udvariasság – 95%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Segédanyagok – 89%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Gyorsaság – 86%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Rendezvényszervezés – 86%</a:t>
            </a:r>
          </a:p>
          <a:p>
            <a:pPr marL="36512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Rendezvény-lebonyolítás – 85%</a:t>
            </a:r>
          </a:p>
          <a:p>
            <a:pPr marL="36512"/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3" y="4273198"/>
            <a:ext cx="4011007" cy="23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592"/>
          </a:xfrm>
        </p:spPr>
        <p:txBody>
          <a:bodyPr/>
          <a:lstStyle/>
          <a:p>
            <a:pPr algn="ctr"/>
            <a:r>
              <a:rPr lang="hu-HU" sz="2800" i="1" dirty="0"/>
              <a:t>„Nem tehetjük, hogy ne mondjuk el azt, amit láttunk és hallottunk</a:t>
            </a:r>
            <a:r>
              <a:rPr lang="hu-HU" sz="2800" dirty="0"/>
              <a:t>.” </a:t>
            </a:r>
            <a:r>
              <a:rPr lang="hu-HU" sz="2000" dirty="0" smtClean="0"/>
              <a:t>(</a:t>
            </a:r>
            <a:r>
              <a:rPr lang="hu-HU" sz="2000" dirty="0"/>
              <a:t>ApCsel  4,20)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556792"/>
            <a:ext cx="5025188" cy="5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 smtClean="0"/>
              <a:t>REFORMÁTUS KÖZNEVELÉSI INTÉZMÉNYRENDSZER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8"/>
          <a:stretch/>
        </p:blipFill>
        <p:spPr>
          <a:xfrm>
            <a:off x="179512" y="1204916"/>
            <a:ext cx="8712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11560" y="3789040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Szontagh Pál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gazgató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Református Pedagógiai Intézet</a:t>
            </a:r>
          </a:p>
          <a:p>
            <a:pPr algn="ctr"/>
            <a:endParaRPr lang="hu-HU" sz="1600" dirty="0" smtClean="0">
              <a:solidFill>
                <a:schemeClr val="bg1"/>
              </a:solidFill>
            </a:endParaRPr>
          </a:p>
          <a:p>
            <a:pPr algn="ctr"/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szontagh.pal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reformatus.hu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www.refpedi.hu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ekladata.com/ZFfv3-EB0kqQpVpgxD0lGqWdkM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48754"/>
            <a:ext cx="2857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pPr algn="ctr"/>
            <a:r>
              <a:rPr lang="hu-HU" sz="2800" dirty="0" smtClean="0"/>
              <a:t>TÁMOP 3.1.17. – 3. pillér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340769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egyházi fenntartó által működtetett pedagógiai-szakmai szolgáltatási tevékenységek </a:t>
            </a:r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fejlesztése, kapacitásainak erősítése 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72" y="2204864"/>
            <a:ext cx="5856652" cy="439248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3429000"/>
            <a:ext cx="3285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„A fejlesztés segítségével szeretnénk elérni, hogy azon tevékenységeink és szolgáltatásaink, amelyeket a szakmai szolgáltatások területén végzünk azonnal és területileg is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teljeskörűen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eljussanak az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érdekeltehez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/>
              <a:t>Pedagógiai </a:t>
            </a:r>
            <a:r>
              <a:rPr lang="hu-HU" sz="2800" dirty="0" smtClean="0"/>
              <a:t>TÁJÉKOZTATÁS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6503" y="2012530"/>
            <a:ext cx="431710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>
              <a:lnSpc>
                <a:spcPct val="150000"/>
              </a:lnSpc>
            </a:pPr>
            <a:r>
              <a:rPr lang="hu-HU" sz="2400" dirty="0">
                <a:solidFill>
                  <a:prstClr val="black"/>
                </a:solidFill>
              </a:rPr>
              <a:t>Segédanyagok, honlap</a:t>
            </a:r>
          </a:p>
          <a:p>
            <a:pPr marL="36512">
              <a:lnSpc>
                <a:spcPct val="150000"/>
              </a:lnSpc>
            </a:pPr>
            <a:r>
              <a:rPr lang="hu-HU" sz="2400" dirty="0">
                <a:solidFill>
                  <a:prstClr val="black"/>
                </a:solidFill>
              </a:rPr>
              <a:t>Nevelőtestületi értekezletek</a:t>
            </a:r>
          </a:p>
          <a:p>
            <a:pPr marL="36512">
              <a:lnSpc>
                <a:spcPct val="150000"/>
              </a:lnSpc>
            </a:pPr>
            <a:r>
              <a:rPr lang="hu-HU" sz="2400" dirty="0">
                <a:solidFill>
                  <a:prstClr val="black"/>
                </a:solidFill>
              </a:rPr>
              <a:t>Hírlevelek (KRE Hírlevél önálló rovata)</a:t>
            </a:r>
          </a:p>
          <a:p>
            <a:pPr marL="36512">
              <a:lnSpc>
                <a:spcPct val="150000"/>
              </a:lnSpc>
            </a:pPr>
            <a:r>
              <a:rPr lang="hu-HU" sz="2400" dirty="0">
                <a:solidFill>
                  <a:prstClr val="black"/>
                </a:solidFill>
              </a:rPr>
              <a:t>Pedagógiai hírek, események média- és internetfigyelése</a:t>
            </a:r>
          </a:p>
          <a:p>
            <a:pPr marL="36512">
              <a:lnSpc>
                <a:spcPct val="150000"/>
              </a:lnSpc>
            </a:pPr>
            <a:r>
              <a:rPr lang="hu-HU" sz="2400" dirty="0">
                <a:solidFill>
                  <a:prstClr val="black"/>
                </a:solidFill>
              </a:rPr>
              <a:t>Egyedi tájékoztatás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900" y="2420888"/>
            <a:ext cx="4822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8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/>
              <a:t>RPI szakmai napok, hetek, konferenciák</a:t>
            </a:r>
          </a:p>
        </p:txBody>
      </p:sp>
      <p:sp>
        <p:nvSpPr>
          <p:cNvPr id="6" name="Téglalap 5"/>
          <p:cNvSpPr/>
          <p:nvPr/>
        </p:nvSpPr>
        <p:spPr>
          <a:xfrm>
            <a:off x="101788" y="1340768"/>
            <a:ext cx="50371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Internátusi nevelők</a:t>
            </a:r>
          </a:p>
          <a:p>
            <a:pPr marL="36512"/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Könyvtárostanárok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Óvodapedagógusok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Testnevelők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Ének-zene tanárok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 nyelv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tanárok</a:t>
            </a:r>
          </a:p>
          <a:p>
            <a:pPr marL="36512"/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 vezetők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/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hete</a:t>
            </a:r>
          </a:p>
          <a:p>
            <a:pPr marL="36512"/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Tanítók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</a:t>
            </a:r>
          </a:p>
          <a:p>
            <a:pPr marL="36512"/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Egyházi ének hete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ermészettudomány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Magyartanárok hete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hete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Közösségi média és keresztyén nevelés</a:t>
            </a:r>
          </a:p>
          <a:p>
            <a:pPr marL="36512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keresztyén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pedagógus, mint vezető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652821"/>
            <a:ext cx="479796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/>
              <a:t>RPI kontakt rendezvények megoszlása </a:t>
            </a:r>
            <a:br>
              <a:rPr lang="hu-HU" sz="2800" dirty="0"/>
            </a:br>
            <a:r>
              <a:rPr lang="hu-HU" sz="2800" dirty="0"/>
              <a:t>a  2014/2015-ös tanévben</a:t>
            </a:r>
            <a:r>
              <a:rPr lang="en-US" sz="2800" dirty="0"/>
              <a:t/>
            </a:r>
            <a:br>
              <a:rPr lang="en-US" sz="2800" dirty="0"/>
            </a:b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9156747"/>
              </p:ext>
            </p:extLst>
          </p:nvPr>
        </p:nvGraphicFramePr>
        <p:xfrm>
          <a:off x="457200" y="1442236"/>
          <a:ext cx="843528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84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/>
              <a:t>Pedagógiai értékelés</a:t>
            </a:r>
          </a:p>
        </p:txBody>
      </p:sp>
      <p:sp>
        <p:nvSpPr>
          <p:cNvPr id="6" name="Téglalap 5"/>
          <p:cNvSpPr/>
          <p:nvPr/>
        </p:nvSpPr>
        <p:spPr>
          <a:xfrm>
            <a:off x="110880" y="1652821"/>
            <a:ext cx="7053408" cy="293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 indent="0">
              <a:lnSpc>
                <a:spcPct val="20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Intézményi önértékelés segítése</a:t>
            </a:r>
          </a:p>
          <a:p>
            <a:pPr marL="36512" indent="0">
              <a:lnSpc>
                <a:spcPct val="20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TÁMOP 3.1.8. Mérési szakemberek képzése</a:t>
            </a:r>
          </a:p>
          <a:p>
            <a:pPr marL="36512" indent="0">
              <a:lnSpc>
                <a:spcPct val="20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Kompetencia-mérési eredmények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elemzése</a:t>
            </a:r>
          </a:p>
          <a:p>
            <a:pPr marL="36512" indent="0">
              <a:lnSpc>
                <a:spcPct val="200000"/>
              </a:lnSpc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Református mérés kidolgozása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603" y="4077072"/>
            <a:ext cx="389288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/>
              <a:t>Jó gyakorlatok </a:t>
            </a:r>
            <a:r>
              <a:rPr lang="hu-HU" sz="2800" dirty="0" smtClean="0"/>
              <a:t>megosztása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251520" y="18448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Fürkész program</a:t>
            </a:r>
          </a:p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FittMóka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ClassBox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Médiatudor</a:t>
            </a:r>
          </a:p>
          <a:p>
            <a:pPr marL="36512" indent="0"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Tudásmegosztó portál</a:t>
            </a:r>
          </a:p>
          <a:p>
            <a:pPr marL="36512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Munkaköri leírásminták</a:t>
            </a:r>
          </a:p>
          <a:p>
            <a:pPr marL="36512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Dokumentumsablonok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640" y="1105228"/>
            <a:ext cx="535884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3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566" y="1988840"/>
            <a:ext cx="5165828" cy="375847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96944" cy="926976"/>
          </a:xfrm>
        </p:spPr>
        <p:txBody>
          <a:bodyPr/>
          <a:lstStyle/>
          <a:p>
            <a:pPr algn="ctr"/>
            <a:r>
              <a:rPr lang="hu-HU" sz="2800" dirty="0" smtClean="0"/>
              <a:t>TANÜGY-IGAZGATÁSI SZOLGÁLTATÁS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323528" y="2636912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Olvasókörök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Igazgatói Klub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Óvodavezetői értekezlet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Tanügy-igazgatási segédanyagok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Egyedi tanácsadás</a:t>
            </a:r>
          </a:p>
          <a:p>
            <a:pPr marL="36512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Tanügy-igazgatási dokumentumminták</a:t>
            </a:r>
          </a:p>
        </p:txBody>
      </p:sp>
    </p:spTree>
    <p:extLst>
      <p:ext uri="{BB962C8B-B14F-4D97-AF65-F5344CB8AC3E}">
        <p14:creationId xmlns:p14="http://schemas.microsoft.com/office/powerpoint/2010/main" val="315104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PI11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Technika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echnika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498</Words>
  <Application>Microsoft Office PowerPoint</Application>
  <PresentationFormat>Diavetítés a képernyőre (4:3 oldalarány)</PresentationFormat>
  <Paragraphs>146</Paragraphs>
  <Slides>20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Wingdings</vt:lpstr>
      <vt:lpstr>Wingdings 2</vt:lpstr>
      <vt:lpstr>Office-téma</vt:lpstr>
      <vt:lpstr>RPI11</vt:lpstr>
      <vt:lpstr> Megújuló pedagógiai-szakmai szolgáltatás a református köznevelésben  </vt:lpstr>
      <vt:lpstr>REFORMÁTUS KÖZNEVELÉSI INTÉZMÉNYRENDSZER</vt:lpstr>
      <vt:lpstr>TÁMOP 3.1.17. – 3. pillér</vt:lpstr>
      <vt:lpstr>Pedagógiai TÁJÉKOZTATÁS</vt:lpstr>
      <vt:lpstr>RPI szakmai napok, hetek, konferenciák</vt:lpstr>
      <vt:lpstr>RPI kontakt rendezvények megoszlása  a  2014/2015-ös tanévben </vt:lpstr>
      <vt:lpstr>Pedagógiai értékelés</vt:lpstr>
      <vt:lpstr>Jó gyakorlatok megosztása</vt:lpstr>
      <vt:lpstr>TANÜGY-IGAZGATÁSI SZOLGÁLTATÁS</vt:lpstr>
      <vt:lpstr>KÉPZÉSEK, TOVÁBBKÉPZÉSEK</vt:lpstr>
      <vt:lpstr>RPI versenytámogatás</vt:lpstr>
      <vt:lpstr>TANULÓTÁJÉKOZTATÁS</vt:lpstr>
      <vt:lpstr>CÉLVIZSGÁLATOK („REFORMÁTUS TÖBBLET”)</vt:lpstr>
      <vt:lpstr>PARTneri hálózat</vt:lpstr>
      <vt:lpstr>SZOLGÁLTATÁSOK VOLUMENE</vt:lpstr>
      <vt:lpstr>Országjáró konferencia 2015. augusztus</vt:lpstr>
      <vt:lpstr>A SZOLGÁLTATÁSOK ELTERJEDETTSÉGE</vt:lpstr>
      <vt:lpstr>A SZOLGÁLTATÁSOK MINŐSÉGE (2015.június)</vt:lpstr>
      <vt:lpstr>„Nem tehetjük, hogy ne mondjuk el azt, amit láttunk és hallottunk.” (ApCsel  4,20)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Siposné Hamza Krisztina</cp:lastModifiedBy>
  <cp:revision>51</cp:revision>
  <dcterms:created xsi:type="dcterms:W3CDTF">2014-03-03T11:13:53Z</dcterms:created>
  <dcterms:modified xsi:type="dcterms:W3CDTF">2015-11-28T09:51:11Z</dcterms:modified>
</cp:coreProperties>
</file>